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2369125" cy="36026725"/>
  <p:notesSz cx="31954788" cy="42833925"/>
  <p:custDataLst>
    <p:tags r:id="rId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7" userDrawn="1">
          <p15:clr>
            <a:srgbClr val="A4A3A4"/>
          </p15:clr>
        </p15:guide>
        <p15:guide id="2" pos="101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77F5"/>
    <a:srgbClr val="FF33CC"/>
    <a:srgbClr val="5FEAF9"/>
    <a:srgbClr val="003366"/>
    <a:srgbClr val="14283C"/>
    <a:srgbClr val="336699"/>
    <a:srgbClr val="F8D2F3"/>
    <a:srgbClr val="EEDCEB"/>
    <a:srgbClr val="FF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84" autoAdjust="0"/>
    <p:restoredTop sz="97820" autoAdjust="0"/>
  </p:normalViewPr>
  <p:slideViewPr>
    <p:cSldViewPr snapToGrid="0">
      <p:cViewPr varScale="1">
        <p:scale>
          <a:sx n="22" d="100"/>
          <a:sy n="22" d="100"/>
        </p:scale>
        <p:origin x="3168" y="30"/>
      </p:cViewPr>
      <p:guideLst>
        <p:guide orient="horz" pos="11347"/>
        <p:guide pos="101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3847762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100675" y="0"/>
            <a:ext cx="13846175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61413" y="3213100"/>
            <a:ext cx="14431962" cy="16062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195638" y="20345400"/>
            <a:ext cx="25563512" cy="192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0684450"/>
            <a:ext cx="13847762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8100675" y="40684450"/>
            <a:ext cx="13846175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>
              <a:defRPr sz="1200"/>
            </a:lvl1pPr>
          </a:lstStyle>
          <a:p>
            <a:pPr>
              <a:defRPr/>
            </a:pPr>
            <a:fld id="{3B04F6AC-C0EC-4D3F-B507-E90179CDE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76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  <a:lvl1pPr eaLnBrk="0" hangingPunct="0">
              <a:defRPr sz="86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563E781B-CD33-4F41-8812-365065775EF2}" type="slidenum">
              <a:rPr lang="en-US" sz="1200" smtClean="0"/>
              <a:pPr eaLnBrk="1" hangingPunct="1"/>
              <a:t>1</a:t>
            </a:fld>
            <a:endParaRPr 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61413" y="3213100"/>
            <a:ext cx="14431962" cy="16062325"/>
          </a:xfrm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153" y="11192331"/>
            <a:ext cx="27512820" cy="7721005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5135" y="20414449"/>
            <a:ext cx="22658856" cy="9208220"/>
          </a:xfr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/>
            </a:lvl1pPr>
            <a:lvl2pPr marL="385328" indent="0" algn="ctr">
              <a:buNone/>
              <a:defRPr/>
            </a:lvl2pPr>
            <a:lvl3pPr marL="770656" indent="0" algn="ctr">
              <a:buNone/>
              <a:defRPr/>
            </a:lvl3pPr>
            <a:lvl4pPr marL="1155984" indent="0" algn="ctr">
              <a:buNone/>
              <a:defRPr/>
            </a:lvl4pPr>
            <a:lvl5pPr marL="1541313" indent="0" algn="ctr">
              <a:buNone/>
              <a:defRPr/>
            </a:lvl5pPr>
            <a:lvl6pPr marL="1926641" indent="0" algn="ctr">
              <a:buNone/>
              <a:defRPr/>
            </a:lvl6pPr>
            <a:lvl7pPr marL="2311969" indent="0" algn="ctr">
              <a:buNone/>
              <a:defRPr/>
            </a:lvl7pPr>
            <a:lvl8pPr marL="2697297" indent="0" algn="ctr">
              <a:buNone/>
              <a:defRPr/>
            </a:lvl8pPr>
            <a:lvl9pPr marL="308262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08A5AFF4-8C60-4627-8A68-70619D1FC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135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7D378022-905E-407E-AF77-078749334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562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69021" y="1442042"/>
            <a:ext cx="7283287" cy="30739818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6818" y="1442042"/>
            <a:ext cx="21739811" cy="30739818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E27B335E-B7D7-4EEC-8687-D83228547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188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D26AEE57-6B69-4D55-839B-A8D7AE4CD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798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936" y="23150856"/>
            <a:ext cx="27513991" cy="7154613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337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6936" y="15270009"/>
            <a:ext cx="27513991" cy="7880846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686"/>
            </a:lvl1pPr>
            <a:lvl2pPr marL="385328" indent="0">
              <a:buNone/>
              <a:defRPr sz="1517"/>
            </a:lvl2pPr>
            <a:lvl3pPr marL="770656" indent="0">
              <a:buNone/>
              <a:defRPr sz="1348"/>
            </a:lvl3pPr>
            <a:lvl4pPr marL="1155984" indent="0">
              <a:buNone/>
              <a:defRPr sz="1180"/>
            </a:lvl4pPr>
            <a:lvl5pPr marL="1541313" indent="0">
              <a:buNone/>
              <a:defRPr sz="1180"/>
            </a:lvl5pPr>
            <a:lvl6pPr marL="1926641" indent="0">
              <a:buNone/>
              <a:defRPr sz="1180"/>
            </a:lvl6pPr>
            <a:lvl7pPr marL="2311969" indent="0">
              <a:buNone/>
              <a:defRPr sz="1180"/>
            </a:lvl7pPr>
            <a:lvl8pPr marL="2697297" indent="0">
              <a:buNone/>
              <a:defRPr sz="1180"/>
            </a:lvl8pPr>
            <a:lvl9pPr marL="3082625" indent="0">
              <a:buNone/>
              <a:defRPr sz="11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E3912BBA-A8FA-473A-A506-D882E778A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496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6818" y="8405541"/>
            <a:ext cx="14511549" cy="23776319"/>
          </a:xfrm>
        </p:spPr>
        <p:txBody>
          <a:bodyPr/>
          <a:lstStyle>
            <a:defPPr>
              <a:defRPr kern="1200" smtId="4294967295"/>
            </a:defPPr>
            <a:lvl1pPr>
              <a:defRPr sz="2360"/>
            </a:lvl1pPr>
            <a:lvl2pPr>
              <a:defRPr sz="2023"/>
            </a:lvl2pPr>
            <a:lvl3pPr>
              <a:defRPr sz="1686"/>
            </a:lvl3pPr>
            <a:lvl4pPr>
              <a:defRPr sz="1517"/>
            </a:lvl4pPr>
            <a:lvl5pPr>
              <a:defRPr sz="1517"/>
            </a:lvl5pPr>
            <a:lvl6pPr>
              <a:defRPr sz="1517"/>
            </a:lvl6pPr>
            <a:lvl7pPr>
              <a:defRPr sz="1517"/>
            </a:lvl7pPr>
            <a:lvl8pPr>
              <a:defRPr sz="1517"/>
            </a:lvl8pPr>
            <a:lvl9pPr>
              <a:defRPr sz="15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0761" y="8405541"/>
            <a:ext cx="14511549" cy="23776319"/>
          </a:xfrm>
        </p:spPr>
        <p:txBody>
          <a:bodyPr/>
          <a:lstStyle>
            <a:defPPr>
              <a:defRPr kern="1200" smtId="4294967295"/>
            </a:defPPr>
            <a:lvl1pPr>
              <a:defRPr sz="2360"/>
            </a:lvl1pPr>
            <a:lvl2pPr>
              <a:defRPr sz="2023"/>
            </a:lvl2pPr>
            <a:lvl3pPr>
              <a:defRPr sz="1686"/>
            </a:lvl3pPr>
            <a:lvl4pPr>
              <a:defRPr sz="1517"/>
            </a:lvl4pPr>
            <a:lvl5pPr>
              <a:defRPr sz="1517"/>
            </a:lvl5pPr>
            <a:lvl6pPr>
              <a:defRPr sz="1517"/>
            </a:lvl6pPr>
            <a:lvl7pPr>
              <a:defRPr sz="1517"/>
            </a:lvl7pPr>
            <a:lvl8pPr>
              <a:defRPr sz="1517"/>
            </a:lvl8pPr>
            <a:lvl9pPr>
              <a:defRPr sz="15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F0102F67-4265-4DF4-9697-5124C4D57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888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989" y="1442042"/>
            <a:ext cx="29133149" cy="6004454"/>
          </a:xfr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7987" y="8065012"/>
            <a:ext cx="14301984" cy="3360131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023" b="1"/>
            </a:lvl1pPr>
            <a:lvl2pPr marL="385328" indent="0">
              <a:buNone/>
              <a:defRPr sz="1686" b="1"/>
            </a:lvl2pPr>
            <a:lvl3pPr marL="770656" indent="0">
              <a:buNone/>
              <a:defRPr sz="1517" b="1"/>
            </a:lvl3pPr>
            <a:lvl4pPr marL="1155984" indent="0">
              <a:buNone/>
              <a:defRPr sz="1348" b="1"/>
            </a:lvl4pPr>
            <a:lvl5pPr marL="1541313" indent="0">
              <a:buNone/>
              <a:defRPr sz="1348" b="1"/>
            </a:lvl5pPr>
            <a:lvl6pPr marL="1926641" indent="0">
              <a:buNone/>
              <a:defRPr sz="1348" b="1"/>
            </a:lvl6pPr>
            <a:lvl7pPr marL="2311969" indent="0">
              <a:buNone/>
              <a:defRPr sz="1348" b="1"/>
            </a:lvl7pPr>
            <a:lvl8pPr marL="2697297" indent="0">
              <a:buNone/>
              <a:defRPr sz="1348" b="1"/>
            </a:lvl8pPr>
            <a:lvl9pPr marL="3082625" indent="0">
              <a:buNone/>
              <a:defRPr sz="134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7987" y="11425142"/>
            <a:ext cx="14301984" cy="20756716"/>
          </a:xfrm>
        </p:spPr>
        <p:txBody>
          <a:bodyPr/>
          <a:lstStyle>
            <a:defPPr>
              <a:defRPr kern="1200" smtId="4294967295"/>
            </a:defPPr>
            <a:lvl1pPr>
              <a:defRPr sz="2023"/>
            </a:lvl1pPr>
            <a:lvl2pPr>
              <a:defRPr sz="1686"/>
            </a:lvl2pPr>
            <a:lvl3pPr>
              <a:defRPr sz="1517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43302" y="8065012"/>
            <a:ext cx="14307835" cy="3360131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023" b="1"/>
            </a:lvl1pPr>
            <a:lvl2pPr marL="385328" indent="0">
              <a:buNone/>
              <a:defRPr sz="1686" b="1"/>
            </a:lvl2pPr>
            <a:lvl3pPr marL="770656" indent="0">
              <a:buNone/>
              <a:defRPr sz="1517" b="1"/>
            </a:lvl3pPr>
            <a:lvl4pPr marL="1155984" indent="0">
              <a:buNone/>
              <a:defRPr sz="1348" b="1"/>
            </a:lvl4pPr>
            <a:lvl5pPr marL="1541313" indent="0">
              <a:buNone/>
              <a:defRPr sz="1348" b="1"/>
            </a:lvl5pPr>
            <a:lvl6pPr marL="1926641" indent="0">
              <a:buNone/>
              <a:defRPr sz="1348" b="1"/>
            </a:lvl6pPr>
            <a:lvl7pPr marL="2311969" indent="0">
              <a:buNone/>
              <a:defRPr sz="1348" b="1"/>
            </a:lvl7pPr>
            <a:lvl8pPr marL="2697297" indent="0">
              <a:buNone/>
              <a:defRPr sz="1348" b="1"/>
            </a:lvl8pPr>
            <a:lvl9pPr marL="3082625" indent="0">
              <a:buNone/>
              <a:defRPr sz="134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43302" y="11425142"/>
            <a:ext cx="14307835" cy="20756716"/>
          </a:xfrm>
        </p:spPr>
        <p:txBody>
          <a:bodyPr/>
          <a:lstStyle>
            <a:defPPr>
              <a:defRPr kern="1200" smtId="4294967295"/>
            </a:defPPr>
            <a:lvl1pPr>
              <a:defRPr sz="2023"/>
            </a:lvl1pPr>
            <a:lvl2pPr>
              <a:defRPr sz="1686"/>
            </a:lvl2pPr>
            <a:lvl3pPr>
              <a:defRPr sz="1517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83C7E54D-9F6F-4E04-9F8D-EBF753681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49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D49E20D2-547C-4AC2-8D91-D45F1975F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584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7785D817-FD09-4DB7-943D-810F8D7A9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0673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988" y="1435092"/>
            <a:ext cx="10649218" cy="6103487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168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5897" y="1435092"/>
            <a:ext cx="18095240" cy="30746767"/>
          </a:xfrm>
        </p:spPr>
        <p:txBody>
          <a:bodyPr/>
          <a:lstStyle>
            <a:defPPr>
              <a:defRPr kern="1200" smtId="4294967295"/>
            </a:defPPr>
            <a:lvl1pPr>
              <a:defRPr sz="2697"/>
            </a:lvl1pPr>
            <a:lvl2pPr>
              <a:defRPr sz="2360"/>
            </a:lvl2pPr>
            <a:lvl3pPr>
              <a:defRPr sz="2023"/>
            </a:lvl3pPr>
            <a:lvl4pPr>
              <a:defRPr sz="1686"/>
            </a:lvl4pPr>
            <a:lvl5pPr>
              <a:defRPr sz="1686"/>
            </a:lvl5pPr>
            <a:lvl6pPr>
              <a:defRPr sz="1686"/>
            </a:lvl6pPr>
            <a:lvl7pPr>
              <a:defRPr sz="1686"/>
            </a:lvl7pPr>
            <a:lvl8pPr>
              <a:defRPr sz="1686"/>
            </a:lvl8pPr>
            <a:lvl9pPr>
              <a:defRPr sz="16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7988" y="7538579"/>
            <a:ext cx="10649218" cy="24643281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180"/>
            </a:lvl1pPr>
            <a:lvl2pPr marL="385328" indent="0">
              <a:buNone/>
              <a:defRPr sz="1011"/>
            </a:lvl2pPr>
            <a:lvl3pPr marL="770656" indent="0">
              <a:buNone/>
              <a:defRPr sz="843"/>
            </a:lvl3pPr>
            <a:lvl4pPr marL="1155984" indent="0">
              <a:buNone/>
              <a:defRPr sz="759"/>
            </a:lvl4pPr>
            <a:lvl5pPr marL="1541313" indent="0">
              <a:buNone/>
              <a:defRPr sz="759"/>
            </a:lvl5pPr>
            <a:lvl6pPr marL="1926641" indent="0">
              <a:buNone/>
              <a:defRPr sz="759"/>
            </a:lvl6pPr>
            <a:lvl7pPr marL="2311969" indent="0">
              <a:buNone/>
              <a:defRPr sz="759"/>
            </a:lvl7pPr>
            <a:lvl8pPr marL="2697297" indent="0">
              <a:buNone/>
              <a:defRPr sz="759"/>
            </a:lvl8pPr>
            <a:lvl9pPr marL="3082625" indent="0">
              <a:buNone/>
              <a:defRPr sz="7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904B0403-2C31-484E-A8AB-60647C598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0597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4340" y="25218362"/>
            <a:ext cx="19421708" cy="2977903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168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44340" y="3219403"/>
            <a:ext cx="19421708" cy="21614993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2697"/>
            </a:lvl1pPr>
            <a:lvl2pPr marL="385328" indent="0">
              <a:buNone/>
              <a:defRPr sz="2360"/>
            </a:lvl2pPr>
            <a:lvl3pPr marL="770656" indent="0">
              <a:buNone/>
              <a:defRPr sz="2023"/>
            </a:lvl3pPr>
            <a:lvl4pPr marL="1155984" indent="0">
              <a:buNone/>
              <a:defRPr sz="1686"/>
            </a:lvl4pPr>
            <a:lvl5pPr marL="1541313" indent="0">
              <a:buNone/>
              <a:defRPr sz="1686"/>
            </a:lvl5pPr>
            <a:lvl6pPr marL="1926641" indent="0">
              <a:buNone/>
              <a:defRPr sz="1686"/>
            </a:lvl6pPr>
            <a:lvl7pPr marL="2311969" indent="0">
              <a:buNone/>
              <a:defRPr sz="1686"/>
            </a:lvl7pPr>
            <a:lvl8pPr marL="2697297" indent="0">
              <a:buNone/>
              <a:defRPr sz="1686"/>
            </a:lvl8pPr>
            <a:lvl9pPr marL="3082625" indent="0">
              <a:buNone/>
              <a:defRPr sz="168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4340" y="28196266"/>
            <a:ext cx="19421708" cy="4227093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180"/>
            </a:lvl1pPr>
            <a:lvl2pPr marL="385328" indent="0">
              <a:buNone/>
              <a:defRPr sz="1011"/>
            </a:lvl2pPr>
            <a:lvl3pPr marL="770656" indent="0">
              <a:buNone/>
              <a:defRPr sz="843"/>
            </a:lvl3pPr>
            <a:lvl4pPr marL="1155984" indent="0">
              <a:buNone/>
              <a:defRPr sz="759"/>
            </a:lvl4pPr>
            <a:lvl5pPr marL="1541313" indent="0">
              <a:buNone/>
              <a:defRPr sz="759"/>
            </a:lvl5pPr>
            <a:lvl6pPr marL="1926641" indent="0">
              <a:buNone/>
              <a:defRPr sz="759"/>
            </a:lvl6pPr>
            <a:lvl7pPr marL="2311969" indent="0">
              <a:buNone/>
              <a:defRPr sz="759"/>
            </a:lvl7pPr>
            <a:lvl8pPr marL="2697297" indent="0">
              <a:buNone/>
              <a:defRPr sz="759"/>
            </a:lvl8pPr>
            <a:lvl9pPr marL="3082625" indent="0">
              <a:buNone/>
              <a:defRPr sz="7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65FC6AE7-2501-4B6D-A7DE-0F49D46AF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437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6818" y="1442042"/>
            <a:ext cx="29135490" cy="600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ctr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6818" y="8405541"/>
            <a:ext cx="29135490" cy="2377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16818" y="32807322"/>
            <a:ext cx="7556074" cy="250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3699418">
              <a:defRPr sz="5647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57812" y="32807322"/>
            <a:ext cx="10253501" cy="250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ctr" defTabSz="3699418">
              <a:defRPr sz="5647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196234" y="32807322"/>
            <a:ext cx="7556074" cy="250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3699418">
              <a:defRPr sz="5647"/>
            </a:lvl1pPr>
          </a:lstStyle>
          <a:p>
            <a:pPr>
              <a:defRPr/>
            </a:pPr>
            <a:fld id="{F36AE2CC-0E86-4CB1-98C9-4C4D634CA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/>
          <p:cNvPicPr/>
          <p:nvPr/>
        </p:nvPicPr>
        <p:blipFill dpi="0">
          <a:blip r:embed="rId13"/>
          <a:stretch>
            <a:fillRect/>
          </a:stretch>
        </p:blipFill>
        <p:spPr>
          <a:xfrm rot="16200000">
            <a:off x="-11493552" y="18562924"/>
            <a:ext cx="15622700" cy="3682202"/>
          </a:xfrm>
          <a:prstGeom prst="rect">
            <a:avLst/>
          </a:prstGeom>
        </p:spPr>
      </p:pic>
      <p:pic>
        <p:nvPicPr>
          <p:cNvPr id="1032" name="New picture"/>
          <p:cNvPicPr/>
          <p:nvPr/>
        </p:nvPicPr>
        <p:blipFill dpi="0">
          <a:blip r:embed="rId13"/>
          <a:stretch>
            <a:fillRect/>
          </a:stretch>
        </p:blipFill>
        <p:spPr>
          <a:xfrm rot="5400000">
            <a:off x="28239977" y="18562924"/>
            <a:ext cx="15622700" cy="3682202"/>
          </a:xfrm>
          <a:prstGeom prst="rect">
            <a:avLst/>
          </a:prstGeom>
        </p:spPr>
      </p:pic>
      <p:pic>
        <p:nvPicPr>
          <p:cNvPr id="1033" name="New picture"/>
          <p:cNvPicPr/>
          <p:nvPr/>
        </p:nvPicPr>
        <p:blipFill dpi="0">
          <a:blip r:embed="rId14"/>
          <a:stretch>
            <a:fillRect/>
          </a:stretch>
        </p:blipFill>
        <p:spPr>
          <a:xfrm>
            <a:off x="3302208" y="36582693"/>
            <a:ext cx="25764710" cy="1695702"/>
          </a:xfrm>
          <a:prstGeom prst="rect">
            <a:avLst/>
          </a:prstGeom>
        </p:spPr>
      </p:pic>
      <p:sp>
        <p:nvSpPr>
          <p:cNvPr id="1034" name="New shape"/>
          <p:cNvSpPr/>
          <p:nvPr/>
        </p:nvSpPr>
        <p:spPr>
          <a:xfrm>
            <a:off x="3302207" y="37208157"/>
            <a:ext cx="16184563" cy="13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l"/>
            <a:r>
              <a:rPr sz="4113">
                <a:solidFill>
                  <a:srgbClr val="808080"/>
                </a:solidFill>
              </a:rPr>
              <a:t>Template ID: cellstructure  Size: 42x36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3699418" rtl="0" eaLnBrk="0" fontAlgn="base" hangingPunct="0">
        <a:spcBef>
          <a:spcPct val="0"/>
        </a:spcBef>
        <a:spcAft>
          <a:spcPct val="0"/>
        </a:spcAft>
        <a:defRPr sz="17783">
          <a:solidFill>
            <a:schemeClr val="tx2"/>
          </a:solidFill>
          <a:latin typeface="+mj-lt"/>
          <a:ea typeface="+mj-ea"/>
          <a:cs typeface="+mj-cs"/>
        </a:defRPr>
      </a:lvl1pPr>
      <a:lvl2pPr algn="ctr" defTabSz="3699418" rtl="0" eaLnBrk="0" fontAlgn="base" hangingPunct="0">
        <a:spcBef>
          <a:spcPct val="0"/>
        </a:spcBef>
        <a:spcAft>
          <a:spcPct val="0"/>
        </a:spcAft>
        <a:defRPr sz="17783">
          <a:solidFill>
            <a:schemeClr val="tx2"/>
          </a:solidFill>
          <a:latin typeface="Arial"/>
        </a:defRPr>
      </a:lvl2pPr>
      <a:lvl3pPr algn="ctr" defTabSz="3699418" rtl="0" eaLnBrk="0" fontAlgn="base" hangingPunct="0">
        <a:spcBef>
          <a:spcPct val="0"/>
        </a:spcBef>
        <a:spcAft>
          <a:spcPct val="0"/>
        </a:spcAft>
        <a:defRPr sz="17783">
          <a:solidFill>
            <a:schemeClr val="tx2"/>
          </a:solidFill>
          <a:latin typeface="Arial"/>
        </a:defRPr>
      </a:lvl3pPr>
      <a:lvl4pPr algn="ctr" defTabSz="3699418" rtl="0" eaLnBrk="0" fontAlgn="base" hangingPunct="0">
        <a:spcBef>
          <a:spcPct val="0"/>
        </a:spcBef>
        <a:spcAft>
          <a:spcPct val="0"/>
        </a:spcAft>
        <a:defRPr sz="17783">
          <a:solidFill>
            <a:schemeClr val="tx2"/>
          </a:solidFill>
          <a:latin typeface="Arial"/>
        </a:defRPr>
      </a:lvl4pPr>
      <a:lvl5pPr algn="ctr" defTabSz="3699418" rtl="0" eaLnBrk="0" fontAlgn="base" hangingPunct="0">
        <a:spcBef>
          <a:spcPct val="0"/>
        </a:spcBef>
        <a:spcAft>
          <a:spcPct val="0"/>
        </a:spcAft>
        <a:defRPr sz="17783">
          <a:solidFill>
            <a:schemeClr val="tx2"/>
          </a:solidFill>
          <a:latin typeface="Arial"/>
        </a:defRPr>
      </a:lvl5pPr>
      <a:lvl6pPr marL="385328" algn="ctr" defTabSz="3699418" rtl="0" fontAlgn="base">
        <a:spcBef>
          <a:spcPct val="0"/>
        </a:spcBef>
        <a:spcAft>
          <a:spcPct val="0"/>
        </a:spcAft>
        <a:defRPr sz="17783">
          <a:solidFill>
            <a:schemeClr val="tx2"/>
          </a:solidFill>
          <a:latin typeface="Arial"/>
        </a:defRPr>
      </a:lvl6pPr>
      <a:lvl7pPr marL="770656" algn="ctr" defTabSz="3699418" rtl="0" fontAlgn="base">
        <a:spcBef>
          <a:spcPct val="0"/>
        </a:spcBef>
        <a:spcAft>
          <a:spcPct val="0"/>
        </a:spcAft>
        <a:defRPr sz="17783">
          <a:solidFill>
            <a:schemeClr val="tx2"/>
          </a:solidFill>
          <a:latin typeface="Arial"/>
        </a:defRPr>
      </a:lvl7pPr>
      <a:lvl8pPr marL="1155984" algn="ctr" defTabSz="3699418" rtl="0" fontAlgn="base">
        <a:spcBef>
          <a:spcPct val="0"/>
        </a:spcBef>
        <a:spcAft>
          <a:spcPct val="0"/>
        </a:spcAft>
        <a:defRPr sz="17783">
          <a:solidFill>
            <a:schemeClr val="tx2"/>
          </a:solidFill>
          <a:latin typeface="Arial"/>
        </a:defRPr>
      </a:lvl8pPr>
      <a:lvl9pPr marL="1541313" algn="ctr" defTabSz="3699418" rtl="0" fontAlgn="base">
        <a:spcBef>
          <a:spcPct val="0"/>
        </a:spcBef>
        <a:spcAft>
          <a:spcPct val="0"/>
        </a:spcAft>
        <a:defRPr sz="17783">
          <a:solidFill>
            <a:schemeClr val="tx2"/>
          </a:solidFill>
          <a:latin typeface="Arial"/>
        </a:defRPr>
      </a:lvl9pPr>
    </p:titleStyle>
    <p:bodyStyle>
      <a:defPPr>
        <a:defRPr kern="1200" smtId="4294967295"/>
      </a:defPPr>
      <a:lvl1pPr marL="1387449" indent="-1387449" algn="l" defTabSz="3699418" rtl="0" eaLnBrk="0" fontAlgn="base" hangingPunct="0">
        <a:spcBef>
          <a:spcPct val="20000"/>
        </a:spcBef>
        <a:spcAft>
          <a:spcPct val="0"/>
        </a:spcAft>
        <a:buChar char="•"/>
        <a:defRPr sz="12979">
          <a:solidFill>
            <a:schemeClr val="tx1"/>
          </a:solidFill>
          <a:latin typeface="+mn-lt"/>
          <a:ea typeface="+mn-ea"/>
          <a:cs typeface="+mn-cs"/>
        </a:defRPr>
      </a:lvl1pPr>
      <a:lvl2pPr marL="3005024" indent="-1155984" algn="l" defTabSz="3699418" rtl="0" eaLnBrk="0" fontAlgn="base" hangingPunct="0">
        <a:spcBef>
          <a:spcPct val="20000"/>
        </a:spcBef>
        <a:spcAft>
          <a:spcPct val="0"/>
        </a:spcAft>
        <a:buChar char="–"/>
        <a:defRPr sz="11294">
          <a:solidFill>
            <a:schemeClr val="tx1"/>
          </a:solidFill>
          <a:latin typeface="+mn-lt"/>
        </a:defRPr>
      </a:lvl2pPr>
      <a:lvl3pPr marL="4623938" indent="-924520" algn="l" defTabSz="3699418" rtl="0" eaLnBrk="0" fontAlgn="base" hangingPunct="0">
        <a:spcBef>
          <a:spcPct val="20000"/>
        </a:spcBef>
        <a:spcAft>
          <a:spcPct val="0"/>
        </a:spcAft>
        <a:buChar char="•"/>
        <a:defRPr sz="9692">
          <a:solidFill>
            <a:schemeClr val="tx1"/>
          </a:solidFill>
          <a:latin typeface="+mn-lt"/>
        </a:defRPr>
      </a:lvl3pPr>
      <a:lvl4pPr marL="6472978" indent="-924520" algn="l" defTabSz="3699418" rtl="0" eaLnBrk="0" fontAlgn="base" hangingPunct="0">
        <a:spcBef>
          <a:spcPct val="20000"/>
        </a:spcBef>
        <a:spcAft>
          <a:spcPct val="0"/>
        </a:spcAft>
        <a:buChar char="–"/>
        <a:defRPr sz="8091">
          <a:solidFill>
            <a:schemeClr val="tx1"/>
          </a:solidFill>
          <a:latin typeface="+mn-lt"/>
        </a:defRPr>
      </a:lvl4pPr>
      <a:lvl5pPr marL="8323356" indent="-924520" algn="l" defTabSz="3699418" rtl="0" eaLnBrk="0" fontAlgn="base" hangingPunct="0">
        <a:spcBef>
          <a:spcPct val="20000"/>
        </a:spcBef>
        <a:spcAft>
          <a:spcPct val="0"/>
        </a:spcAft>
        <a:buChar char="»"/>
        <a:defRPr sz="8091">
          <a:solidFill>
            <a:schemeClr val="tx1"/>
          </a:solidFill>
          <a:latin typeface="+mn-lt"/>
        </a:defRPr>
      </a:lvl5pPr>
      <a:lvl6pPr marL="8708684" indent="-924520" algn="l" defTabSz="3699418" rtl="0" fontAlgn="base">
        <a:spcBef>
          <a:spcPct val="20000"/>
        </a:spcBef>
        <a:spcAft>
          <a:spcPct val="0"/>
        </a:spcAft>
        <a:buChar char="»"/>
        <a:defRPr sz="8091">
          <a:solidFill>
            <a:schemeClr val="tx1"/>
          </a:solidFill>
          <a:latin typeface="+mn-lt"/>
        </a:defRPr>
      </a:lvl6pPr>
      <a:lvl7pPr marL="9094013" indent="-924520" algn="l" defTabSz="3699418" rtl="0" fontAlgn="base">
        <a:spcBef>
          <a:spcPct val="20000"/>
        </a:spcBef>
        <a:spcAft>
          <a:spcPct val="0"/>
        </a:spcAft>
        <a:buChar char="»"/>
        <a:defRPr sz="8091">
          <a:solidFill>
            <a:schemeClr val="tx1"/>
          </a:solidFill>
          <a:latin typeface="+mn-lt"/>
        </a:defRPr>
      </a:lvl7pPr>
      <a:lvl8pPr marL="9479341" indent="-924520" algn="l" defTabSz="3699418" rtl="0" fontAlgn="base">
        <a:spcBef>
          <a:spcPct val="20000"/>
        </a:spcBef>
        <a:spcAft>
          <a:spcPct val="0"/>
        </a:spcAft>
        <a:buChar char="»"/>
        <a:defRPr sz="8091">
          <a:solidFill>
            <a:schemeClr val="tx1"/>
          </a:solidFill>
          <a:latin typeface="+mn-lt"/>
        </a:defRPr>
      </a:lvl8pPr>
      <a:lvl9pPr marL="9864669" indent="-924520" algn="l" defTabSz="3699418" rtl="0" fontAlgn="base">
        <a:spcBef>
          <a:spcPct val="20000"/>
        </a:spcBef>
        <a:spcAft>
          <a:spcPct val="0"/>
        </a:spcAft>
        <a:buChar char="»"/>
        <a:defRPr sz="809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70656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1pPr>
      <a:lvl2pPr marL="385328" algn="l" defTabSz="770656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2pPr>
      <a:lvl3pPr marL="770656" algn="l" defTabSz="770656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3pPr>
      <a:lvl4pPr marL="1155984" algn="l" defTabSz="770656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4pPr>
      <a:lvl5pPr marL="1541313" algn="l" defTabSz="770656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5pPr>
      <a:lvl6pPr marL="1926641" algn="l" defTabSz="770656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6pPr>
      <a:lvl7pPr marL="2311969" algn="l" defTabSz="770656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7pPr>
      <a:lvl8pPr marL="2697297" algn="l" defTabSz="770656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8pPr>
      <a:lvl9pPr marL="3082625" algn="l" defTabSz="770656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"/><Relationship Id="rId5" Type="http://schemas.openxmlformats.org/officeDocument/2006/relationships/hyperlink" Target="http://unifood.rect.bg.ac.rs/index.php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1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2"/>
          <p:cNvSpPr>
            <a:spLocks noChangeArrowheads="1"/>
          </p:cNvSpPr>
          <p:nvPr/>
        </p:nvSpPr>
        <p:spPr bwMode="auto">
          <a:xfrm>
            <a:off x="826555" y="18013363"/>
            <a:ext cx="10091265" cy="2641282"/>
          </a:xfrm>
          <a:prstGeom prst="rect">
            <a:avLst/>
          </a:prstGeom>
          <a:solidFill>
            <a:srgbClr val="D777F5"/>
          </a:solidFill>
          <a:ln w="38100">
            <a:solidFill>
              <a:schemeClr val="tx1"/>
            </a:solidFill>
            <a:miter lim="800000"/>
          </a:ln>
          <a:effectLst>
            <a:outerShdw dist="125724" dir="2700000" algn="ctr" rotWithShape="0">
              <a:schemeClr val="tx1"/>
            </a:outerShdw>
          </a:effectLst>
        </p:spPr>
        <p:txBody>
          <a:bodyPr lIns="303423" tIns="303423" rIns="303423" bIns="303423"/>
          <a:lstStyle>
            <a:defPPr>
              <a:defRPr kern="1200" smtId="4294967295"/>
            </a:defPPr>
          </a:lstStyle>
          <a:p>
            <a:pPr lvl="0" algn="just"/>
            <a:r>
              <a:rPr lang="en-GB" sz="3600" b="1" dirty="0">
                <a:latin typeface="+mj-lt"/>
                <a:ea typeface="Calibri" panose="020F0502020204030204" pitchFamily="34" charset="0"/>
              </a:rPr>
              <a:t>For microencapsulation of chokeberry extract (CE) and chokeberry waste extract (CWE) a pectin (P) (5% w/v) was used as a carrier. </a:t>
            </a:r>
            <a:endParaRPr lang="en-US" sz="3600" b="1" dirty="0">
              <a:latin typeface="+mj-lt"/>
            </a:endParaRPr>
          </a:p>
        </p:txBody>
      </p:sp>
      <p:sp>
        <p:nvSpPr>
          <p:cNvPr id="2051" name="Rectangle 53"/>
          <p:cNvSpPr>
            <a:spLocks noChangeArrowheads="1"/>
          </p:cNvSpPr>
          <p:nvPr/>
        </p:nvSpPr>
        <p:spPr bwMode="auto">
          <a:xfrm>
            <a:off x="771765" y="8624521"/>
            <a:ext cx="9939778" cy="6936680"/>
          </a:xfrm>
          <a:prstGeom prst="rect">
            <a:avLst/>
          </a:prstGeom>
          <a:solidFill>
            <a:srgbClr val="D777F5"/>
          </a:solidFill>
          <a:ln w="38100">
            <a:solidFill>
              <a:schemeClr val="tx1"/>
            </a:solidFill>
            <a:miter lim="800000"/>
          </a:ln>
          <a:effectLst>
            <a:outerShdw dist="125724" dir="2700000" algn="ctr" rotWithShape="0">
              <a:schemeClr val="tx1"/>
            </a:outerShdw>
          </a:effectLst>
        </p:spPr>
        <p:txBody>
          <a:bodyPr lIns="303423" tIns="303423" rIns="303423" bIns="303423"/>
          <a:lstStyle>
            <a:defPPr>
              <a:defRPr kern="1200" smtId="4294967295"/>
            </a:defPPr>
          </a:lstStyle>
          <a:p>
            <a:pPr algn="just" eaLnBrk="0" hangingPunct="0">
              <a:spcBef>
                <a:spcPct val="50000"/>
              </a:spcBef>
            </a:pPr>
            <a:r>
              <a:rPr lang="en-GB" sz="3600" b="1" dirty="0">
                <a:latin typeface="+mn-lt"/>
                <a:ea typeface="Calibri" panose="020F0502020204030204" pitchFamily="34" charset="0"/>
              </a:rPr>
              <a:t>Chokeberry, one of the richest phenolics source, especially anthocyanins, represent a natural nutraceutical, </a:t>
            </a:r>
            <a:r>
              <a:rPr lang="en-GB" sz="3600" b="1" dirty="0">
                <a:solidFill>
                  <a:srgbClr val="000000"/>
                </a:solidFill>
                <a:latin typeface="+mn-lt"/>
                <a:ea typeface="GulliverRM"/>
              </a:rPr>
              <a:t>due to its high antioxidant potential. </a:t>
            </a:r>
            <a:r>
              <a:rPr lang="en-GB" sz="3600" b="1" dirty="0">
                <a:latin typeface="+mn-lt"/>
                <a:ea typeface="Calibri" panose="020F0502020204030204" pitchFamily="34" charset="0"/>
              </a:rPr>
              <a:t>Chokeberry juice processing generates a waste by-product, rich in polyphenolics, which can be extracted. Problem with polyphenols instability could be solved by spray drying, a microencapsulation technique for controlled production of small particles simultaneously increasing polyphenols bioavailability and stability. </a:t>
            </a:r>
            <a:endParaRPr lang="en-GB" sz="3600" b="1" dirty="0">
              <a:latin typeface="+mn-lt"/>
            </a:endParaRPr>
          </a:p>
        </p:txBody>
      </p:sp>
      <p:sp>
        <p:nvSpPr>
          <p:cNvPr id="2052" name="Rectangle 55"/>
          <p:cNvSpPr>
            <a:spLocks noChangeArrowheads="1"/>
          </p:cNvSpPr>
          <p:nvPr/>
        </p:nvSpPr>
        <p:spPr bwMode="auto">
          <a:xfrm>
            <a:off x="20145022" y="15573803"/>
            <a:ext cx="11397548" cy="12293626"/>
          </a:xfrm>
          <a:prstGeom prst="rect">
            <a:avLst/>
          </a:prstGeom>
          <a:solidFill>
            <a:srgbClr val="D777F5"/>
          </a:solidFill>
          <a:ln w="38100">
            <a:solidFill>
              <a:schemeClr val="tx1"/>
            </a:solidFill>
            <a:miter lim="800000"/>
          </a:ln>
          <a:effectLst>
            <a:outerShdw dist="125724" dir="2700000" algn="ctr" rotWithShape="0">
              <a:schemeClr val="tx1"/>
            </a:outerShdw>
          </a:effectLst>
        </p:spPr>
        <p:txBody>
          <a:bodyPr lIns="303423" tIns="303423" rIns="303423" bIns="303423"/>
          <a:lstStyle>
            <a:defPPr>
              <a:defRPr kern="1200" smtId="4294967295"/>
            </a:defPPr>
          </a:lstStyle>
          <a:p>
            <a:pPr algn="just" eaLnBrk="0" hangingPunct="0">
              <a:spcBef>
                <a:spcPct val="50000"/>
              </a:spcBef>
            </a:pPr>
            <a:r>
              <a:rPr lang="en-GB" sz="3600" b="1" dirty="0">
                <a:latin typeface="+mn-lt"/>
                <a:ea typeface="Calibri" panose="020F0502020204030204" pitchFamily="34" charset="0"/>
              </a:rPr>
              <a:t>Result showed that stability of polyphenols, especially anthocyanins could be improved using the spray drying. O</a:t>
            </a:r>
            <a:r>
              <a:rPr lang="en-GB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btained microparticles sizes were 7.36 and 11.65 µm, moisture content 4.84 and 5.32 %, for</a:t>
            </a:r>
            <a:r>
              <a:rPr lang="en-GB" sz="3600" b="1" dirty="0">
                <a:latin typeface="+mn-lt"/>
                <a:ea typeface="Calibri" panose="020F0502020204030204" pitchFamily="34" charset="0"/>
              </a:rPr>
              <a:t> PCE and PCWE, respectively</a:t>
            </a:r>
            <a:r>
              <a:rPr lang="en-GB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3600" b="1" dirty="0">
                <a:latin typeface="+mn-lt"/>
                <a:ea typeface="Calibri" panose="020F0502020204030204" pitchFamily="34" charset="0"/>
              </a:rPr>
              <a:t>SEM analysis showed that pectin provided less aggregated particles with expressed spherical shapes. FTIR showed several relevant picks, which indicate </a:t>
            </a:r>
            <a:r>
              <a:rPr lang="en-GB" sz="3600" b="1" dirty="0">
                <a:solidFill>
                  <a:srgbClr val="231F20"/>
                </a:solidFill>
                <a:latin typeface="+mn-lt"/>
                <a:ea typeface="Calibri" panose="020F0502020204030204" pitchFamily="34" charset="0"/>
              </a:rPr>
              <a:t>that </a:t>
            </a:r>
            <a:r>
              <a:rPr lang="en-GB" sz="3600" b="1" dirty="0">
                <a:latin typeface="+mn-lt"/>
                <a:ea typeface="Calibri" panose="020F0502020204030204" pitchFamily="34" charset="0"/>
              </a:rPr>
              <a:t>extracts were successfully incorporated into biopolymer matrix. ZP was –38.52 and -39.94 mV, </a:t>
            </a:r>
            <a:r>
              <a:rPr lang="en-GB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GB" sz="3600" b="1" dirty="0">
                <a:latin typeface="+mn-lt"/>
                <a:ea typeface="Calibri" panose="020F0502020204030204" pitchFamily="34" charset="0"/>
              </a:rPr>
              <a:t> PCE and PCWE, indicating favourable physical properties of particles. </a:t>
            </a:r>
            <a:r>
              <a:rPr lang="sr-Latn-CS" sz="3600" b="1" dirty="0">
                <a:latin typeface="+mn-lt"/>
                <a:ea typeface="Calibri" panose="020F0502020204030204" pitchFamily="34" charset="0"/>
              </a:rPr>
              <a:t>The amounts of TP </a:t>
            </a:r>
            <a:r>
              <a:rPr lang="en-GB" sz="3600" b="1" dirty="0">
                <a:latin typeface="+mn-lt"/>
                <a:ea typeface="Calibri" panose="020F0502020204030204" pitchFamily="34" charset="0"/>
              </a:rPr>
              <a:t>(23.33 mg GAE/g for PCE, 35.90 mg GAE/g for PCWE) </a:t>
            </a:r>
            <a:r>
              <a:rPr lang="sr-Latn-CS" sz="3600" b="1" dirty="0">
                <a:latin typeface="+mn-lt"/>
                <a:ea typeface="Calibri" panose="020F0502020204030204" pitchFamily="34" charset="0"/>
              </a:rPr>
              <a:t>and TA </a:t>
            </a:r>
            <a:r>
              <a:rPr lang="en-GB" sz="3600" b="1" dirty="0">
                <a:latin typeface="+mn-lt"/>
                <a:ea typeface="Calibri" panose="020F0502020204030204" pitchFamily="34" charset="0"/>
              </a:rPr>
              <a:t>(8.91 mg </a:t>
            </a:r>
            <a:r>
              <a:rPr lang="en-GB" sz="3600" b="1" dirty="0" err="1">
                <a:latin typeface="+mn-lt"/>
                <a:ea typeface="Calibri" panose="020F0502020204030204" pitchFamily="34" charset="0"/>
              </a:rPr>
              <a:t>CyG</a:t>
            </a:r>
            <a:r>
              <a:rPr lang="en-GB" sz="3600" b="1" dirty="0">
                <a:latin typeface="+mn-lt"/>
                <a:ea typeface="Calibri" panose="020F0502020204030204" pitchFamily="34" charset="0"/>
              </a:rPr>
              <a:t>/g for PCE, 12.85 mg </a:t>
            </a:r>
            <a:r>
              <a:rPr lang="en-GB" sz="3600" b="1" dirty="0" err="1">
                <a:latin typeface="+mn-lt"/>
                <a:ea typeface="Calibri" panose="020F0502020204030204" pitchFamily="34" charset="0"/>
              </a:rPr>
              <a:t>CyG</a:t>
            </a:r>
            <a:r>
              <a:rPr lang="en-GB" sz="3600" b="1" dirty="0">
                <a:latin typeface="+mn-lt"/>
                <a:ea typeface="Calibri" panose="020F0502020204030204" pitchFamily="34" charset="0"/>
              </a:rPr>
              <a:t>/g for PCWE) </a:t>
            </a:r>
            <a:r>
              <a:rPr lang="sr-Latn-CS" sz="3600" b="1" dirty="0">
                <a:latin typeface="+mn-lt"/>
                <a:ea typeface="Calibri" panose="020F0502020204030204" pitchFamily="34" charset="0"/>
              </a:rPr>
              <a:t>released from microencapsulated powders </a:t>
            </a:r>
            <a:r>
              <a:rPr lang="en-GB" sz="3600" b="1" dirty="0">
                <a:latin typeface="+mn-lt"/>
                <a:ea typeface="NFMBF K+ MTSY"/>
              </a:rPr>
              <a:t>before, </a:t>
            </a:r>
            <a:r>
              <a:rPr lang="en-GB" sz="3600" b="1" dirty="0">
                <a:latin typeface="+mn-lt"/>
                <a:ea typeface="Calibri" panose="020F0502020204030204" pitchFamily="34" charset="0"/>
              </a:rPr>
              <a:t>as well after digestion process (14.15 mg GAE/g for PCE, 19.82 mg GAE/g for PCWE) of TP and (6.22 mg </a:t>
            </a:r>
            <a:r>
              <a:rPr lang="en-GB" sz="3600" b="1" dirty="0" err="1">
                <a:latin typeface="+mn-lt"/>
                <a:ea typeface="Calibri" panose="020F0502020204030204" pitchFamily="34" charset="0"/>
              </a:rPr>
              <a:t>CyG</a:t>
            </a:r>
            <a:r>
              <a:rPr lang="en-GB" sz="3600" b="1" dirty="0">
                <a:latin typeface="+mn-lt"/>
                <a:ea typeface="Calibri" panose="020F0502020204030204" pitchFamily="34" charset="0"/>
              </a:rPr>
              <a:t>/g for PCE, 9.40 mg </a:t>
            </a:r>
            <a:r>
              <a:rPr lang="en-GB" sz="3600" b="1" dirty="0" err="1">
                <a:latin typeface="+mn-lt"/>
                <a:ea typeface="Calibri" panose="020F0502020204030204" pitchFamily="34" charset="0"/>
              </a:rPr>
              <a:t>CyG</a:t>
            </a:r>
            <a:r>
              <a:rPr lang="en-GB" sz="3600" b="1" dirty="0">
                <a:latin typeface="+mn-lt"/>
                <a:ea typeface="Calibri" panose="020F0502020204030204" pitchFamily="34" charset="0"/>
              </a:rPr>
              <a:t>/g for PCWE) of TA were achieved. </a:t>
            </a:r>
            <a:endParaRPr lang="en-US" sz="3600" b="1" dirty="0">
              <a:latin typeface="+mn-lt"/>
            </a:endParaRPr>
          </a:p>
        </p:txBody>
      </p:sp>
      <p:sp>
        <p:nvSpPr>
          <p:cNvPr id="2320" name="Rectangle 49"/>
          <p:cNvSpPr>
            <a:spLocks noChangeArrowheads="1"/>
          </p:cNvSpPr>
          <p:nvPr/>
        </p:nvSpPr>
        <p:spPr bwMode="auto">
          <a:xfrm>
            <a:off x="746943" y="1"/>
            <a:ext cx="30795627" cy="6840171"/>
          </a:xfrm>
          <a:prstGeom prst="rect">
            <a:avLst/>
          </a:prstGeom>
          <a:gradFill rotWithShape="0">
            <a:gsLst>
              <a:gs pos="47900">
                <a:schemeClr val="accent2">
                  <a:lumMod val="50000"/>
                </a:schemeClr>
              </a:gs>
              <a:gs pos="0">
                <a:schemeClr val="tx1"/>
              </a:gs>
              <a:gs pos="100000">
                <a:schemeClr val="accent2"/>
              </a:gs>
            </a:gsLst>
            <a:lin ang="0" scaled="1"/>
            <a:tileRect/>
          </a:gradFill>
          <a:ln w="38100">
            <a:solidFill>
              <a:schemeClr val="tx1"/>
            </a:solidFill>
            <a:miter lim="800000"/>
          </a:ln>
        </p:spPr>
        <p:txBody>
          <a:bodyPr wrap="none" anchor="ctr"/>
          <a:lstStyle>
            <a:defPPr>
              <a:defRPr kern="1200" smtId="4294967295"/>
            </a:defPPr>
          </a:lstStyle>
          <a:p>
            <a:pPr>
              <a:defRPr/>
            </a:pPr>
            <a:endParaRPr lang="en-US" sz="7248"/>
          </a:p>
        </p:txBody>
      </p:sp>
      <p:sp>
        <p:nvSpPr>
          <p:cNvPr id="2054" name="Text Box 57"/>
          <p:cNvSpPr txBox="1">
            <a:spLocks noChangeArrowheads="1"/>
          </p:cNvSpPr>
          <p:nvPr/>
        </p:nvSpPr>
        <p:spPr bwMode="auto">
          <a:xfrm>
            <a:off x="993979" y="167321"/>
            <a:ext cx="31375146" cy="207505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14283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5134" tIns="0" rIns="455134" bIns="0">
            <a:spAutoFit/>
          </a:bodyPr>
          <a:lstStyle>
            <a:defPPr>
              <a:defRPr kern="1200" smtId="4294967295"/>
            </a:defPPr>
            <a:lvl1pPr eaLnBrk="0" hangingPunct="0">
              <a:defRPr sz="86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/>
              </a:defRPr>
            </a:lvl9pPr>
          </a:lstStyle>
          <a:p>
            <a:pPr algn="ctr"/>
            <a:r>
              <a:rPr lang="sr-Latn-CS" sz="6742" b="1" dirty="0">
                <a:solidFill>
                  <a:srgbClr val="FF33CC"/>
                </a:solidFill>
                <a:latin typeface="+mn-lt"/>
              </a:rPr>
              <a:t>Pectin as a carrier of chokeberry polyphenols</a:t>
            </a:r>
            <a:r>
              <a:rPr lang="en-US" sz="6742" b="1" dirty="0">
                <a:solidFill>
                  <a:srgbClr val="FF33CC"/>
                </a:solidFill>
                <a:latin typeface="+mn-lt"/>
              </a:rPr>
              <a:t>: </a:t>
            </a:r>
          </a:p>
          <a:p>
            <a:pPr algn="ctr"/>
            <a:r>
              <a:rPr lang="sr-Latn-CS" sz="6742" b="1" dirty="0">
                <a:solidFill>
                  <a:srgbClr val="FF33CC"/>
                </a:solidFill>
                <a:latin typeface="+mn-lt"/>
              </a:rPr>
              <a:t>ingredients for potenthial health benefit</a:t>
            </a:r>
            <a:endParaRPr lang="en-AU" sz="6742" b="1" i="1" dirty="0">
              <a:solidFill>
                <a:srgbClr val="FF33CC"/>
              </a:solidFill>
              <a:latin typeface="+mn-lt"/>
            </a:endParaRPr>
          </a:p>
        </p:txBody>
      </p:sp>
      <p:sp>
        <p:nvSpPr>
          <p:cNvPr id="2055" name="Text Box 58"/>
          <p:cNvSpPr txBox="1">
            <a:spLocks noChangeArrowheads="1"/>
          </p:cNvSpPr>
          <p:nvPr/>
        </p:nvSpPr>
        <p:spPr bwMode="auto">
          <a:xfrm>
            <a:off x="826555" y="2296557"/>
            <a:ext cx="29566359" cy="5329664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14283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03423" tIns="0" rIns="303423" bIns="0">
            <a:spAutoFit/>
          </a:bodyPr>
          <a:lstStyle>
            <a:defPPr>
              <a:defRPr kern="1200" smtId="4294967295"/>
            </a:defPPr>
            <a:lvl1pPr eaLnBrk="0" hangingPunct="0">
              <a:defRPr sz="86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/>
              </a:defRPr>
            </a:lvl9pPr>
          </a:lstStyle>
          <a:p>
            <a:pPr algn="ctr"/>
            <a:endParaRPr lang="sr-Latn-CS" sz="4551" b="1" u="sng" dirty="0">
              <a:solidFill>
                <a:srgbClr val="5FEAF9"/>
              </a:solidFill>
              <a:latin typeface="+mj-lt"/>
            </a:endParaRPr>
          </a:p>
          <a:p>
            <a:pPr algn="ctr"/>
            <a:r>
              <a:rPr lang="sr-Latn-CS" sz="4000" b="1" u="sng" dirty="0">
                <a:solidFill>
                  <a:srgbClr val="5FEAF9"/>
                </a:solidFill>
                <a:latin typeface="+mn-lt"/>
              </a:rPr>
              <a:t>Nada Ćujić Nikolić</a:t>
            </a:r>
            <a:r>
              <a:rPr lang="sr-Latn-CS" sz="4000" b="1" u="sng" baseline="30000" dirty="0">
                <a:solidFill>
                  <a:srgbClr val="5FEAF9"/>
                </a:solidFill>
                <a:latin typeface="+mn-lt"/>
              </a:rPr>
              <a:t>1</a:t>
            </a:r>
            <a:r>
              <a:rPr lang="sr-Latn-CS" sz="4000" b="1" dirty="0">
                <a:solidFill>
                  <a:srgbClr val="5FEAF9"/>
                </a:solidFill>
                <a:latin typeface="+mn-lt"/>
              </a:rPr>
              <a:t>, </a:t>
            </a:r>
            <a:r>
              <a:rPr lang="sr-Latn-RS" sz="4000" b="1" dirty="0">
                <a:solidFill>
                  <a:srgbClr val="5FEAF9"/>
                </a:solidFill>
                <a:latin typeface="+mn-lt"/>
              </a:rPr>
              <a:t>P</a:t>
            </a:r>
            <a:r>
              <a:rPr lang="en-US" sz="4000" b="1" dirty="0">
                <a:solidFill>
                  <a:srgbClr val="5FEAF9"/>
                </a:solidFill>
                <a:latin typeface="+mn-lt"/>
              </a:rPr>
              <a:t>redrag </a:t>
            </a:r>
            <a:r>
              <a:rPr lang="sr-Latn-RS" sz="4000" b="1" dirty="0">
                <a:solidFill>
                  <a:srgbClr val="5FEAF9"/>
                </a:solidFill>
                <a:latin typeface="+mn-lt"/>
              </a:rPr>
              <a:t>P</a:t>
            </a:r>
            <a:r>
              <a:rPr lang="en-US" sz="4000" b="1" dirty="0" err="1">
                <a:solidFill>
                  <a:srgbClr val="5FEAF9"/>
                </a:solidFill>
                <a:latin typeface="+mn-lt"/>
              </a:rPr>
              <a:t>etrovi</a:t>
            </a:r>
            <a:r>
              <a:rPr lang="sr-Latn-RS" sz="4000" b="1" dirty="0">
                <a:solidFill>
                  <a:srgbClr val="5FEAF9"/>
                </a:solidFill>
                <a:latin typeface="+mn-lt"/>
              </a:rPr>
              <a:t>ć</a:t>
            </a:r>
            <a:r>
              <a:rPr lang="sr-Latn-CS" sz="4000" b="1" baseline="30000" dirty="0">
                <a:solidFill>
                  <a:srgbClr val="5FEAF9"/>
                </a:solidFill>
                <a:latin typeface="+mn-lt"/>
              </a:rPr>
              <a:t>2</a:t>
            </a:r>
            <a:r>
              <a:rPr lang="sr-Latn-RS" sz="4000" b="1" dirty="0">
                <a:solidFill>
                  <a:srgbClr val="5FEAF9"/>
                </a:solidFill>
                <a:latin typeface="+mn-lt"/>
              </a:rPr>
              <a:t>, </a:t>
            </a:r>
            <a:r>
              <a:rPr lang="sr-Latn-CS" sz="4000" b="1" dirty="0">
                <a:solidFill>
                  <a:srgbClr val="5FEAF9"/>
                </a:solidFill>
                <a:latin typeface="+mn-lt"/>
              </a:rPr>
              <a:t>Katarina Šavikin</a:t>
            </a:r>
            <a:r>
              <a:rPr lang="sr-Latn-CS" sz="4000" b="1" baseline="30000" dirty="0">
                <a:solidFill>
                  <a:srgbClr val="5FEAF9"/>
                </a:solidFill>
                <a:latin typeface="+mn-lt"/>
              </a:rPr>
              <a:t>1</a:t>
            </a:r>
            <a:r>
              <a:rPr lang="sr-Latn-CS" sz="4000" b="1" dirty="0">
                <a:solidFill>
                  <a:srgbClr val="5FEAF9"/>
                </a:solidFill>
                <a:latin typeface="+mn-lt"/>
              </a:rPr>
              <a:t>, Teodora Janković</a:t>
            </a:r>
            <a:r>
              <a:rPr lang="sr-Latn-CS" sz="4000" b="1" baseline="30000" dirty="0">
                <a:solidFill>
                  <a:srgbClr val="5FEAF9"/>
                </a:solidFill>
                <a:latin typeface="+mn-lt"/>
              </a:rPr>
              <a:t>1</a:t>
            </a:r>
            <a:endParaRPr lang="en-US" sz="4000" b="1" dirty="0">
              <a:solidFill>
                <a:srgbClr val="5FEAF9"/>
              </a:solidFill>
              <a:latin typeface="+mn-lt"/>
            </a:endParaRPr>
          </a:p>
          <a:p>
            <a:pPr algn="ctr"/>
            <a:endParaRPr lang="sr-Latn-CS" sz="4000" b="1" baseline="30000" dirty="0">
              <a:solidFill>
                <a:srgbClr val="5FEAF9"/>
              </a:solidFill>
              <a:latin typeface="+mn-lt"/>
            </a:endParaRPr>
          </a:p>
          <a:p>
            <a:pPr algn="ctr"/>
            <a:r>
              <a:rPr lang="en-US" sz="4000" baseline="30000" dirty="0">
                <a:solidFill>
                  <a:srgbClr val="5FEA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en-US" sz="4000" dirty="0">
                <a:solidFill>
                  <a:srgbClr val="5FEA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Institute for Medicinal Plants Research,</a:t>
            </a:r>
            <a:r>
              <a:rPr lang="sr-Latn-CS" sz="4000" dirty="0">
                <a:solidFill>
                  <a:srgbClr val="5FEA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Tadeuša Košćuška 1, 11000 Belgrade, Serbia</a:t>
            </a:r>
          </a:p>
          <a:p>
            <a:pPr algn="ctr"/>
            <a:r>
              <a:rPr lang="en-GB" sz="4000" baseline="30000" dirty="0">
                <a:solidFill>
                  <a:srgbClr val="5FEA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4000" dirty="0">
                <a:solidFill>
                  <a:srgbClr val="5FEA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Faculty of Technology and Metallurgy, Department of Chemical Engineering, University of Belgrade, </a:t>
            </a:r>
            <a:r>
              <a:rPr lang="en-GB" sz="4000" dirty="0" err="1">
                <a:solidFill>
                  <a:srgbClr val="5FEA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Karnegijeva</a:t>
            </a:r>
            <a:r>
              <a:rPr lang="en-GB" sz="4000" dirty="0">
                <a:solidFill>
                  <a:srgbClr val="5FEA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4, 11000 Belgrade, Serbia</a:t>
            </a:r>
            <a:endParaRPr lang="en-US" sz="4000" dirty="0">
              <a:solidFill>
                <a:srgbClr val="5FEA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sr-Latn-CS" sz="4000" b="1" dirty="0">
              <a:solidFill>
                <a:srgbClr val="5FEAF9"/>
              </a:solidFill>
              <a:latin typeface="+mn-lt"/>
            </a:endParaRPr>
          </a:p>
          <a:p>
            <a:pPr algn="ctr"/>
            <a:endParaRPr lang="en-US" sz="3708" b="1" dirty="0">
              <a:solidFill>
                <a:srgbClr val="5FEAF9"/>
              </a:solidFill>
            </a:endParaRPr>
          </a:p>
          <a:p>
            <a:endParaRPr lang="en-GB" sz="3708" b="1" dirty="0">
              <a:solidFill>
                <a:srgbClr val="5FEAF9"/>
              </a:solidFill>
            </a:endParaRPr>
          </a:p>
        </p:txBody>
      </p:sp>
      <p:sp>
        <p:nvSpPr>
          <p:cNvPr id="2057" name="Rectangle 51"/>
          <p:cNvSpPr>
            <a:spLocks noChangeArrowheads="1"/>
          </p:cNvSpPr>
          <p:nvPr/>
        </p:nvSpPr>
        <p:spPr bwMode="auto">
          <a:xfrm>
            <a:off x="11448372" y="31454781"/>
            <a:ext cx="8696649" cy="3461130"/>
          </a:xfrm>
          <a:prstGeom prst="rect">
            <a:avLst/>
          </a:prstGeom>
          <a:solidFill>
            <a:srgbClr val="D777F5">
              <a:alpha val="89000"/>
            </a:srgbClr>
          </a:solidFill>
          <a:ln w="38100">
            <a:solidFill>
              <a:schemeClr val="tx1"/>
            </a:solidFill>
            <a:miter lim="800000"/>
          </a:ln>
          <a:effectLst>
            <a:outerShdw dist="125724" dir="2700000" algn="ctr" rotWithShape="0">
              <a:schemeClr val="tx1"/>
            </a:outerShdw>
          </a:effectLst>
        </p:spPr>
        <p:txBody>
          <a:bodyPr lIns="303423" tIns="303423" rIns="303423" bIns="303423"/>
          <a:lstStyle>
            <a:defPPr>
              <a:defRPr kern="1200" smtId="4294967295"/>
            </a:defPPr>
          </a:lstStyle>
          <a:p>
            <a:pPr algn="just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3600" b="1" dirty="0"/>
              <a:t>Microencapsulated pectin showed significant effect on the polyphenols degradation during digestion process, having the protective effect. </a:t>
            </a:r>
            <a:r>
              <a:rPr lang="sr-Latn-CS" sz="3600" b="1" dirty="0"/>
              <a:t> </a:t>
            </a:r>
            <a:endParaRPr lang="en-US" sz="3600" b="1" dirty="0"/>
          </a:p>
        </p:txBody>
      </p:sp>
      <p:sp>
        <p:nvSpPr>
          <p:cNvPr id="2061" name="Rectangle 54"/>
          <p:cNvSpPr>
            <a:spLocks noChangeArrowheads="1"/>
          </p:cNvSpPr>
          <p:nvPr/>
        </p:nvSpPr>
        <p:spPr bwMode="auto">
          <a:xfrm>
            <a:off x="993980" y="23022740"/>
            <a:ext cx="9923840" cy="8409523"/>
          </a:xfrm>
          <a:prstGeom prst="rect">
            <a:avLst/>
          </a:prstGeom>
          <a:solidFill>
            <a:srgbClr val="D777F5"/>
          </a:solidFill>
          <a:ln w="38100">
            <a:solidFill>
              <a:schemeClr val="tx1"/>
            </a:solidFill>
            <a:miter lim="800000"/>
          </a:ln>
          <a:effectLst>
            <a:outerShdw dist="125724" dir="2700000" algn="ctr" rotWithShape="0">
              <a:schemeClr val="tx1"/>
            </a:outerShdw>
          </a:effectLst>
        </p:spPr>
        <p:txBody>
          <a:bodyPr lIns="303423" tIns="303423" rIns="303423" bIns="303423"/>
          <a:lstStyle>
            <a:defPPr>
              <a:defRPr kern="1200" smtId="4294967295"/>
            </a:defPPr>
          </a:lstStyle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3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Microencapsulated systems, PCE and PCWE were examined (FTIR, SEM, particle size, zeta potential (ZP) and moisture content). </a:t>
            </a:r>
            <a:r>
              <a:rPr lang="en-GB" sz="36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vitro</a:t>
            </a:r>
            <a:r>
              <a:rPr lang="en-GB" sz="3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simulated digestion method was used in order to determine changes in polyphenols content in gastrointestinal </a:t>
            </a:r>
            <a:r>
              <a:rPr lang="en-GB" sz="3600" b="1" dirty="0">
                <a:latin typeface="+mj-lt"/>
                <a:ea typeface="AdvGulliv-R"/>
                <a:cs typeface="Times New Roman" panose="02020603050405020304" pitchFamily="18" charset="0"/>
              </a:rPr>
              <a:t>environment. </a:t>
            </a:r>
            <a:r>
              <a:rPr lang="en-GB" sz="3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release profiles from microparticles were investigated by determining the total phenolic (TP) and total anthocyanins (TA) content, as well as individual phenolics using HPLC method.</a:t>
            </a:r>
            <a:endParaRPr lang="en-US" sz="3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3" name="Picture 34" descr="cvet_mocbil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1" y="579924"/>
            <a:ext cx="3040525" cy="365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hevron 4">
            <a:extLst>
              <a:ext uri="{FF2B5EF4-FFF2-40B4-BE49-F238E27FC236}">
                <a16:creationId xmlns:a16="http://schemas.microsoft.com/office/drawing/2014/main" id="{15DAB026-50BA-4FFB-9737-892AE4F0624F}"/>
              </a:ext>
            </a:extLst>
          </p:cNvPr>
          <p:cNvSpPr/>
          <p:nvPr/>
        </p:nvSpPr>
        <p:spPr>
          <a:xfrm>
            <a:off x="740825" y="6968721"/>
            <a:ext cx="10104646" cy="1611914"/>
          </a:xfrm>
          <a:prstGeom prst="rect">
            <a:avLst/>
          </a:prstGeom>
          <a:solidFill>
            <a:srgbClr val="003366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986" tIns="14986" rIns="14986" bIns="14986" numCol="1" spcCol="1270" anchor="ctr" anchorCtr="0">
            <a:noAutofit/>
          </a:bodyPr>
          <a:lstStyle/>
          <a:p>
            <a:pPr algn="ctr" defTabSz="1048949">
              <a:lnSpc>
                <a:spcPct val="90000"/>
              </a:lnSpc>
              <a:spcAft>
                <a:spcPct val="35000"/>
              </a:spcAft>
            </a:pPr>
            <a:r>
              <a:rPr lang="sr-Latn-CS" sz="4000" b="1" dirty="0">
                <a:solidFill>
                  <a:srgbClr val="5FEAF9"/>
                </a:solidFill>
              </a:rPr>
              <a:t>Introduction</a:t>
            </a:r>
            <a:r>
              <a:rPr lang="sr-Latn-CS" sz="3200" dirty="0">
                <a:solidFill>
                  <a:srgbClr val="5FEAF9"/>
                </a:solidFill>
              </a:rPr>
              <a:t> </a:t>
            </a:r>
            <a:endParaRPr lang="en-US" sz="3200" dirty="0">
              <a:solidFill>
                <a:srgbClr val="5FEAF9"/>
              </a:solidFill>
            </a:endParaRPr>
          </a:p>
        </p:txBody>
      </p:sp>
      <p:sp>
        <p:nvSpPr>
          <p:cNvPr id="33" name="Chevron 4">
            <a:extLst>
              <a:ext uri="{FF2B5EF4-FFF2-40B4-BE49-F238E27FC236}">
                <a16:creationId xmlns:a16="http://schemas.microsoft.com/office/drawing/2014/main" id="{CF046E9E-7308-4E84-B1FD-034070550A59}"/>
              </a:ext>
            </a:extLst>
          </p:cNvPr>
          <p:cNvSpPr/>
          <p:nvPr/>
        </p:nvSpPr>
        <p:spPr>
          <a:xfrm>
            <a:off x="758385" y="16042175"/>
            <a:ext cx="10159435" cy="1611914"/>
          </a:xfrm>
          <a:prstGeom prst="rect">
            <a:avLst/>
          </a:prstGeom>
          <a:solidFill>
            <a:srgbClr val="003366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986" tIns="14986" rIns="14986" bIns="14986" numCol="1" spcCol="1270" anchor="ctr" anchorCtr="0">
            <a:noAutofit/>
          </a:bodyPr>
          <a:lstStyle/>
          <a:p>
            <a:pPr algn="ctr" defTabSz="1048949">
              <a:lnSpc>
                <a:spcPct val="90000"/>
              </a:lnSpc>
              <a:spcAft>
                <a:spcPct val="35000"/>
              </a:spcAft>
            </a:pPr>
            <a:r>
              <a:rPr lang="sr-Latn-CS" sz="4000" b="1" dirty="0">
                <a:solidFill>
                  <a:srgbClr val="5FEAF9"/>
                </a:solidFill>
              </a:rPr>
              <a:t>Microencapsulation</a:t>
            </a:r>
            <a:r>
              <a:rPr lang="sr-Latn-CS" sz="3200" dirty="0">
                <a:solidFill>
                  <a:srgbClr val="5FEAF9"/>
                </a:solidFill>
              </a:rPr>
              <a:t> </a:t>
            </a:r>
            <a:endParaRPr lang="en-US" sz="3200" dirty="0">
              <a:solidFill>
                <a:srgbClr val="5FEAF9"/>
              </a:solidFill>
            </a:endParaRPr>
          </a:p>
        </p:txBody>
      </p:sp>
      <p:sp>
        <p:nvSpPr>
          <p:cNvPr id="34" name="Chevron 4">
            <a:extLst>
              <a:ext uri="{FF2B5EF4-FFF2-40B4-BE49-F238E27FC236}">
                <a16:creationId xmlns:a16="http://schemas.microsoft.com/office/drawing/2014/main" id="{D98B00A2-DDDD-4B63-B690-CEA541474560}"/>
              </a:ext>
            </a:extLst>
          </p:cNvPr>
          <p:cNvSpPr/>
          <p:nvPr/>
        </p:nvSpPr>
        <p:spPr>
          <a:xfrm>
            <a:off x="993979" y="21404395"/>
            <a:ext cx="10091265" cy="1611914"/>
          </a:xfrm>
          <a:prstGeom prst="rect">
            <a:avLst/>
          </a:prstGeom>
          <a:solidFill>
            <a:srgbClr val="003366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986" tIns="14986" rIns="14986" bIns="14986" numCol="1" spcCol="1270" anchor="ctr" anchorCtr="0">
            <a:noAutofit/>
          </a:bodyPr>
          <a:lstStyle/>
          <a:p>
            <a:pPr algn="ctr" defTabSz="1048949">
              <a:lnSpc>
                <a:spcPct val="90000"/>
              </a:lnSpc>
              <a:spcAft>
                <a:spcPct val="35000"/>
              </a:spcAft>
            </a:pPr>
            <a:r>
              <a:rPr lang="sr-Latn-CS" sz="4000" b="1" dirty="0">
                <a:solidFill>
                  <a:srgbClr val="5FEAF9"/>
                </a:solidFill>
              </a:rPr>
              <a:t>Methods</a:t>
            </a:r>
            <a:r>
              <a:rPr lang="sr-Latn-CS" sz="3200" dirty="0">
                <a:solidFill>
                  <a:srgbClr val="5FEAF9"/>
                </a:solidFill>
              </a:rPr>
              <a:t> </a:t>
            </a:r>
            <a:endParaRPr lang="en-US" sz="3200" dirty="0">
              <a:solidFill>
                <a:srgbClr val="5FEAF9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071234-7169-456F-ABD1-2B3434E49397}"/>
              </a:ext>
            </a:extLst>
          </p:cNvPr>
          <p:cNvSpPr txBox="1"/>
          <p:nvPr/>
        </p:nvSpPr>
        <p:spPr>
          <a:xfrm>
            <a:off x="3047999" y="33730167"/>
            <a:ext cx="27055889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br>
              <a:rPr lang="en-US" b="1" i="0" u="none" strike="noStrike" dirty="0">
                <a:solidFill>
                  <a:srgbClr val="B292CA"/>
                </a:solidFill>
                <a:effectLst/>
                <a:latin typeface="inheri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sr-Latn-RS" sz="4800" b="1" i="0" u="none" strike="noStrike" dirty="0">
                <a:solidFill>
                  <a:srgbClr val="0070C0"/>
                </a:solidFill>
                <a:effectLst/>
                <a:latin typeface="+mj-lt"/>
              </a:rPr>
              <a:t>U</a:t>
            </a:r>
            <a:r>
              <a:rPr lang="sr-Latn-RS" sz="4800" b="1" i="0" u="none" strike="noStrike" dirty="0">
                <a:effectLst/>
                <a:latin typeface="+mj-lt"/>
              </a:rPr>
              <a:t>NIFood </a:t>
            </a:r>
            <a:r>
              <a:rPr lang="sr-Latn-RS" sz="4800" b="1" i="0" u="none" strike="noStrike" dirty="0">
                <a:solidFill>
                  <a:srgbClr val="0070C0"/>
                </a:solidFill>
                <a:effectLst/>
                <a:latin typeface="+mj-lt"/>
              </a:rPr>
              <a:t>C</a:t>
            </a:r>
            <a:r>
              <a:rPr lang="sr-Latn-RS" sz="4800" b="1" i="0" u="none" strike="noStrike" dirty="0">
                <a:effectLst/>
                <a:latin typeface="+mj-lt"/>
              </a:rPr>
              <a:t>onference </a:t>
            </a:r>
            <a:r>
              <a:rPr lang="en-US" sz="4800" b="1" i="0" u="none" strike="noStrike" dirty="0">
                <a:effectLst/>
                <a:latin typeface="+mj-lt"/>
              </a:rPr>
              <a:t>September 24</a:t>
            </a:r>
            <a:r>
              <a:rPr lang="en-US" sz="4800" b="1" i="0" u="none" strike="noStrike" baseline="30000" dirty="0">
                <a:effectLst/>
                <a:latin typeface="+mj-lt"/>
              </a:rPr>
              <a:t>th</a:t>
            </a:r>
            <a:r>
              <a:rPr lang="en-US" sz="4800" b="1" i="0" u="none" strike="noStrike" dirty="0">
                <a:effectLst/>
                <a:latin typeface="+mj-lt"/>
              </a:rPr>
              <a:t>-25</a:t>
            </a:r>
            <a:r>
              <a:rPr lang="en-US" sz="4800" b="1" i="0" u="none" strike="noStrike" baseline="30000" dirty="0">
                <a:effectLst/>
                <a:latin typeface="+mj-lt"/>
              </a:rPr>
              <a:t>th</a:t>
            </a:r>
            <a:r>
              <a:rPr lang="en-US" sz="4800" b="1" i="0" u="none" strike="noStrike" dirty="0">
                <a:effectLst/>
                <a:latin typeface="+mj-lt"/>
              </a:rPr>
              <a:t> 2021 University of Belgrade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954DCA-CF93-4A32-AD4E-370683715F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039" y="7420032"/>
            <a:ext cx="20282530" cy="59759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4C4BE9-B996-4274-AB55-E068979C20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520" y="22409675"/>
            <a:ext cx="8555631" cy="59039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384CBE6-68CA-4A1D-84A5-79BA7495A1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039" y="13805129"/>
            <a:ext cx="8678706" cy="73103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6009ED-775D-42A5-B4CF-FD312C5E15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919" y="28227036"/>
            <a:ext cx="6475207" cy="5503131"/>
          </a:xfrm>
          <a:prstGeom prst="rect">
            <a:avLst/>
          </a:prstGeom>
        </p:spPr>
      </p:pic>
      <p:sp>
        <p:nvSpPr>
          <p:cNvPr id="27" name="Chevron 4">
            <a:extLst>
              <a:ext uri="{FF2B5EF4-FFF2-40B4-BE49-F238E27FC236}">
                <a16:creationId xmlns:a16="http://schemas.microsoft.com/office/drawing/2014/main" id="{63C7D0E6-E3CF-40B9-8247-0C2C7A227637}"/>
              </a:ext>
            </a:extLst>
          </p:cNvPr>
          <p:cNvSpPr/>
          <p:nvPr/>
        </p:nvSpPr>
        <p:spPr>
          <a:xfrm>
            <a:off x="20145022" y="13836929"/>
            <a:ext cx="11397547" cy="1611914"/>
          </a:xfrm>
          <a:prstGeom prst="rect">
            <a:avLst/>
          </a:prstGeom>
          <a:solidFill>
            <a:srgbClr val="003366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986" tIns="14986" rIns="14986" bIns="14986" numCol="1" spcCol="1270" anchor="ctr" anchorCtr="0">
            <a:noAutofit/>
          </a:bodyPr>
          <a:lstStyle/>
          <a:p>
            <a:pPr algn="ctr" defTabSz="1048949">
              <a:lnSpc>
                <a:spcPct val="90000"/>
              </a:lnSpc>
              <a:spcAft>
                <a:spcPct val="35000"/>
              </a:spcAft>
            </a:pPr>
            <a:r>
              <a:rPr lang="sr-Latn-CS" sz="4000" b="1" dirty="0">
                <a:solidFill>
                  <a:srgbClr val="5FEAF9"/>
                </a:solidFill>
              </a:rPr>
              <a:t>Results</a:t>
            </a:r>
            <a:r>
              <a:rPr lang="sr-Latn-CS" sz="3200" dirty="0">
                <a:solidFill>
                  <a:srgbClr val="5FEAF9"/>
                </a:solidFill>
              </a:rPr>
              <a:t> </a:t>
            </a:r>
            <a:endParaRPr lang="en-US" sz="3200" dirty="0">
              <a:solidFill>
                <a:srgbClr val="5FEAF9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8D95FD-B67F-44B9-B1FF-7C7C04F5775F}"/>
              </a:ext>
            </a:extLst>
          </p:cNvPr>
          <p:cNvSpPr/>
          <p:nvPr/>
        </p:nvSpPr>
        <p:spPr>
          <a:xfrm>
            <a:off x="13207321" y="21371366"/>
            <a:ext cx="4648200" cy="698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600" dirty="0">
                <a:solidFill>
                  <a:schemeClr val="tx1"/>
                </a:solidFill>
              </a:rPr>
              <a:t>SEM analysis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4FDC98-BE9A-4A4B-AF61-F5B3B833E7DC}"/>
              </a:ext>
            </a:extLst>
          </p:cNvPr>
          <p:cNvSpPr/>
          <p:nvPr/>
        </p:nvSpPr>
        <p:spPr>
          <a:xfrm>
            <a:off x="13207321" y="28551143"/>
            <a:ext cx="4648200" cy="698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600" dirty="0">
                <a:solidFill>
                  <a:schemeClr val="tx1"/>
                </a:solidFill>
              </a:rPr>
              <a:t>FTIR analysis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36E651-00C8-4511-A2C4-0E849030EA00}"/>
              </a:ext>
            </a:extLst>
          </p:cNvPr>
          <p:cNvSpPr/>
          <p:nvPr/>
        </p:nvSpPr>
        <p:spPr>
          <a:xfrm>
            <a:off x="23759422" y="34078238"/>
            <a:ext cx="4648200" cy="698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600" dirty="0">
                <a:solidFill>
                  <a:schemeClr val="tx1"/>
                </a:solidFill>
              </a:rPr>
              <a:t>HPLC analysis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1" name="Chevron 4">
            <a:extLst>
              <a:ext uri="{FF2B5EF4-FFF2-40B4-BE49-F238E27FC236}">
                <a16:creationId xmlns:a16="http://schemas.microsoft.com/office/drawing/2014/main" id="{D1B458C1-9454-457F-9778-24A28B022A60}"/>
              </a:ext>
            </a:extLst>
          </p:cNvPr>
          <p:cNvSpPr/>
          <p:nvPr/>
        </p:nvSpPr>
        <p:spPr>
          <a:xfrm>
            <a:off x="11448373" y="29607820"/>
            <a:ext cx="8696650" cy="1611914"/>
          </a:xfrm>
          <a:prstGeom prst="rect">
            <a:avLst/>
          </a:prstGeom>
          <a:solidFill>
            <a:srgbClr val="003366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986" tIns="14986" rIns="14986" bIns="14986" numCol="1" spcCol="1270" anchor="ctr" anchorCtr="0">
            <a:noAutofit/>
          </a:bodyPr>
          <a:lstStyle/>
          <a:p>
            <a:pPr algn="ctr" defTabSz="1048949">
              <a:lnSpc>
                <a:spcPct val="90000"/>
              </a:lnSpc>
              <a:spcAft>
                <a:spcPct val="35000"/>
              </a:spcAft>
            </a:pPr>
            <a:r>
              <a:rPr lang="sr-Latn-CS" sz="4000" b="1" dirty="0">
                <a:solidFill>
                  <a:srgbClr val="5FEAF9"/>
                </a:solidFill>
              </a:rPr>
              <a:t>Conclusion</a:t>
            </a:r>
            <a:r>
              <a:rPr lang="sr-Latn-CS" sz="3200" dirty="0">
                <a:solidFill>
                  <a:srgbClr val="5FEAF9"/>
                </a:solidFill>
              </a:rPr>
              <a:t> </a:t>
            </a:r>
            <a:endParaRPr lang="en-US" sz="3200" dirty="0">
              <a:solidFill>
                <a:srgbClr val="5FEAF9"/>
              </a:solidFill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5.10.08"/>
  <p:tag name="AS_TITLE" val="Aspose.Slides for .NET 4.0"/>
  <p:tag name="AS_VERSION" val="15.8.1.0"/>
</p:tagLst>
</file>

<file path=ppt/theme/theme1.xml><?xml version="1.0" encoding="utf-8"?>
<a:theme xmlns:a="http://schemas.openxmlformats.org/drawingml/2006/main" name="Default Desig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3560</TotalTime>
  <Words>465</Words>
  <Application>Microsoft Office PowerPoint</Application>
  <PresentationFormat>Custom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inherit</vt:lpstr>
      <vt:lpstr>Default Design</vt:lpstr>
      <vt:lpstr>PowerPoint Presentation</vt:lpstr>
    </vt:vector>
  </TitlesOfParts>
  <Manager/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of a scientific poster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This is a free template from MakeSigns.com to help you create the perfect scientific poster.</dc:description>
  <cp:lastModifiedBy>Nada Cujic</cp:lastModifiedBy>
  <cp:revision>94</cp:revision>
  <dcterms:modified xsi:type="dcterms:W3CDTF">2021-09-15T07:51:50Z</dcterms:modified>
  <cp:category>scientific poster PowerPoint</cp:category>
</cp:coreProperties>
</file>